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2" r:id="rId4"/>
    <p:sldId id="264" r:id="rId5"/>
    <p:sldId id="266" r:id="rId6"/>
    <p:sldId id="261" r:id="rId7"/>
    <p:sldId id="267" r:id="rId8"/>
    <p:sldId id="268" r:id="rId9"/>
    <p:sldId id="269" r:id="rId10"/>
    <p:sldId id="270" r:id="rId11"/>
    <p:sldId id="274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FF"/>
    <a:srgbClr val="33CC33"/>
    <a:srgbClr val="FFFF00"/>
    <a:srgbClr val="FFCCFF"/>
    <a:srgbClr val="BB640D"/>
    <a:srgbClr val="E47A10"/>
    <a:srgbClr val="EF8B13"/>
    <a:srgbClr val="F19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4660"/>
  </p:normalViewPr>
  <p:slideViewPr>
    <p:cSldViewPr>
      <p:cViewPr>
        <p:scale>
          <a:sx n="70" d="100"/>
          <a:sy n="70" d="100"/>
        </p:scale>
        <p:origin x="-5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38600"/>
            <a:ext cx="8534400" cy="552450"/>
          </a:xfrm>
        </p:spPr>
        <p:txBody>
          <a:bodyPr/>
          <a:lstStyle>
            <a:lvl1pPr algn="r">
              <a:defRPr sz="4800">
                <a:solidFill>
                  <a:schemeClr val="accent1">
                    <a:lumMod val="75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8534400" cy="381000"/>
          </a:xfrm>
        </p:spPr>
        <p:txBody>
          <a:bodyPr/>
          <a:lstStyle>
            <a:lvl1pPr marL="0" indent="0"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3F154570-B8FB-47E2-862A-360439735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1DCB-61A9-4E96-BFC1-919459E5D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D1812-116A-424F-88A4-572CA9C52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A9A75-BB99-4AF6-970B-8CE28F5A2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C030227-90DE-4E3A-A32B-1E1D28B85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C636EDB-6235-425B-8D9F-D4696217B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0E926-3D4C-4F66-A6BE-1A5E7A80D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5715000" cy="457200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838200"/>
            <a:ext cx="5715000" cy="5486400"/>
          </a:xfrm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0E926-3D4C-4F66-A6BE-1A5E7A80D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2A38-50EE-4933-A749-FF0C719D1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235A-0796-497E-869A-856E023F3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5F103-791B-4A62-9DE2-14541F487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A46-0554-4F00-B38E-AF8C6AAA4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A910-4054-4DB1-80F8-A97727FD9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FC30A-D0F2-464A-B51C-5A8354B26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581E448B-EEE7-4EC9-8225-B25982F11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>
              <a:lumMod val="75000"/>
            </a:schemeClr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1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1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1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1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x.com/mrslump/main-pag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tefanie.lump\Desktop\Student%20Agenda%20Sample.pdf" TargetMode="External"/><Relationship Id="rId2" Type="http://schemas.openxmlformats.org/officeDocument/2006/relationships/hyperlink" Target="http://crssocial.webnode.com/homewor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okqjjIy77Y&amp;feature=related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Welcome to Curriculum Night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Ride the Wave into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381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"/>
            <a:ext cx="5668461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9906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Mrs. Bennett – Social Studies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Mrs. Lump – Science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Mrs. </a:t>
            </a:r>
            <a:r>
              <a:rPr lang="en-US" sz="36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Saltarelli</a:t>
            </a:r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– Math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Mrs. Whalen – Language Arts</a:t>
            </a:r>
            <a:endParaRPr lang="en-US" sz="36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3399" y="2228479"/>
            <a:ext cx="6324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erlin Sans FB" pitchFamily="34" charset="0"/>
              </a:rPr>
              <a:t>5</a:t>
            </a:r>
            <a:r>
              <a:rPr lang="en-US" sz="4800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erlin Sans FB" pitchFamily="34" charset="0"/>
              </a:rPr>
              <a:t>th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erlin Sans FB" pitchFamily="34" charset="0"/>
              </a:rPr>
              <a:t> Grade Social Studies</a:t>
            </a:r>
          </a:p>
        </p:txBody>
      </p:sp>
      <p:sp>
        <p:nvSpPr>
          <p:cNvPr id="38" name="WordArt 19"/>
          <p:cNvSpPr>
            <a:spLocks noChangeArrowheads="1" noChangeShapeType="1" noTextEdit="1"/>
          </p:cNvSpPr>
          <p:nvPr/>
        </p:nvSpPr>
        <p:spPr bwMode="auto">
          <a:xfrm rot="-273811">
            <a:off x="3530634" y="3371615"/>
            <a:ext cx="2616212" cy="117387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600000" scaled="1"/>
                </a:gradFill>
                <a:latin typeface="Impact"/>
              </a:rPr>
              <a:t>CHARACTER COUNTS!</a:t>
            </a:r>
          </a:p>
        </p:txBody>
      </p:sp>
      <p:pic>
        <p:nvPicPr>
          <p:cNvPr id="40" name="Picture 2" descr="C:\Documents and Settings\kim.walters\Local Settings\Temporary Internet Files\Content.IE5\8L7850D4\MCj014942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3253">
            <a:off x="6324600" y="2819400"/>
            <a:ext cx="1201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Documents and Settings\kim.walters\Local Settings\Temporary Internet Files\Content.IE5\R0FNB711\MCj01495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6380">
            <a:off x="5483765" y="4444206"/>
            <a:ext cx="2438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C:\Documents and Settings\kim.walters\Local Settings\Temporary Internet Files\Content.IE5\8L7850D4\MCj04059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0233" y="3997192"/>
            <a:ext cx="114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C:\Documents and Settings\kim.walters\Local Settings\Temporary Internet Files\Content.IE5\8L7850D4\MCj015009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0437">
            <a:off x="241547" y="380999"/>
            <a:ext cx="2038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C:\Documents and Settings\kim.walters\Local Settings\Temporary Internet Files\Content.IE5\8L7850D4\MCj0233975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69953">
            <a:off x="2376487" y="813633"/>
            <a:ext cx="263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 descr="C:\Documents and Settings\kim.walters\Local Settings\Temporary Internet Files\Content.IE5\SCDMN2JC\MCj017437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55428">
            <a:off x="362527" y="3214073"/>
            <a:ext cx="1447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2" descr="C:\Documents and Settings\kim.walters\Local Settings\Temporary Internet Files\Content.IE5\R0FNB711\MCj0290704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264967"/>
            <a:ext cx="1263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 descr="C:\Documents and Settings\kim.walters\Local Settings\Temporary Internet Files\Content.IE5\BZSBCY41\MCj0231660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60802">
            <a:off x="6324600" y="228600"/>
            <a:ext cx="1976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16"/>
          <p:cNvSpPr txBox="1">
            <a:spLocks noChangeArrowheads="1"/>
          </p:cNvSpPr>
          <p:nvPr/>
        </p:nvSpPr>
        <p:spPr bwMode="auto">
          <a:xfrm>
            <a:off x="582304" y="1734213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Indigenous People  &amp;  Exploration</a:t>
            </a:r>
          </a:p>
        </p:txBody>
      </p:sp>
      <p:sp>
        <p:nvSpPr>
          <p:cNvPr id="49" name="TextBox 17"/>
          <p:cNvSpPr txBox="1">
            <a:spLocks noChangeArrowheads="1"/>
          </p:cNvSpPr>
          <p:nvPr/>
        </p:nvSpPr>
        <p:spPr bwMode="auto">
          <a:xfrm rot="1074146">
            <a:off x="5966025" y="173421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American Colonists</a:t>
            </a:r>
          </a:p>
        </p:txBody>
      </p:sp>
      <p:sp>
        <p:nvSpPr>
          <p:cNvPr id="50" name="TextBox 18"/>
          <p:cNvSpPr txBox="1">
            <a:spLocks noChangeArrowheads="1"/>
          </p:cNvSpPr>
          <p:nvPr/>
        </p:nvSpPr>
        <p:spPr bwMode="auto">
          <a:xfrm rot="20129311" flipH="1">
            <a:off x="588797" y="4192931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US Government</a:t>
            </a:r>
          </a:p>
        </p:txBody>
      </p: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2219771" y="5751963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Geography</a:t>
            </a:r>
          </a:p>
        </p:txBody>
      </p:sp>
      <p:sp>
        <p:nvSpPr>
          <p:cNvPr id="52" name="TextBox 20"/>
          <p:cNvSpPr txBox="1">
            <a:spLocks noChangeArrowheads="1"/>
          </p:cNvSpPr>
          <p:nvPr/>
        </p:nvSpPr>
        <p:spPr bwMode="auto">
          <a:xfrm rot="975391">
            <a:off x="7315200" y="30480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American Revolution</a:t>
            </a: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7696200" y="5481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Civil War</a:t>
            </a:r>
          </a:p>
        </p:txBody>
      </p:sp>
      <p:pic>
        <p:nvPicPr>
          <p:cNvPr id="54" name="Picture 14" descr="C:\Documents and Settings\kim.walters\Local Settings\Temporary Internet Files\Content.IE5\8L7850D4\MCj0089210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81656">
            <a:off x="316019" y="4821764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0" descr="C:\Documents and Settings\kim.walters\Local Settings\Temporary Internet Files\Content.IE5\BZSBCY41\MCj0371064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4382" y="4839795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30"/>
          <p:cNvSpPr txBox="1">
            <a:spLocks noChangeArrowheads="1"/>
          </p:cNvSpPr>
          <p:nvPr/>
        </p:nvSpPr>
        <p:spPr bwMode="auto">
          <a:xfrm rot="20675313">
            <a:off x="3962397" y="5759939"/>
            <a:ext cx="1752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Current Events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Typical Day in Mrs. Bennett’s Class:</a:t>
            </a:r>
            <a:endParaRPr lang="en-US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itchFamily="2" charset="2"/>
              <a:buChar char="q"/>
            </a:pPr>
            <a:r>
              <a:rPr lang="en-US" sz="2800" b="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Students begin each block with daily geography questions. This reviews basic geography concepts and reinforces language with the development of sentence structure.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en-US" sz="2800" b="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Students create a living textbook through note-taking, activities, and discussions showing complete understanding of the topic.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en-US" sz="2800" b="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Students receive weekly homework in the form of a Question of the Day (QOTD). The QOTD reinforces concepts taught in class, but can also preview new information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5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grade  Goals for 2011 - 2012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Ride the Wave into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381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"/>
            <a:ext cx="5668461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117693"/>
            <a:ext cx="6324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Seven Collaborative Norms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Achieving OYG (One Year’s Growth) in Reading, Math, Science, and Social Studies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By the end of the year, read and comprehend literature, including stories, dramas, and poetry, at the high end of the grade 5 or higher text complexity band independently and proficiently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5438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Parents’ Best Resources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09800"/>
            <a:ext cx="4876800" cy="4278094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  <a:hlinkClick r:id="rId2"/>
              </a:rPr>
              <a:t>5</a:t>
            </a:r>
            <a:r>
              <a:rPr lang="en-US" sz="3200" baseline="30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  <a:hlinkClick r:id="rId2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  <a:hlinkClick r:id="rId2"/>
              </a:rPr>
              <a:t> grade Website</a:t>
            </a:r>
            <a:endParaRPr lang="en-US" sz="32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This is accessible from any of the icons located on the Teacher Pages on the Canyon Ridge Website: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Go to Dysart.org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Schools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Canyon Ridge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Teacher Pages (located across the top of the page)</a:t>
            </a:r>
          </a:p>
          <a:p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3581400" cy="4801314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Parent Portal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Assess from Dysart website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User name and password-same as last year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Send one of us an email with request if you misplaced assess codes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152400"/>
            <a:ext cx="3124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AGENDAS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3810000" cy="3170099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Parent Initials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Parents are required to sign each and every night that they have reviewed their child’s homework for completion.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This includes reading minutes also.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3581400" cy="507831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Where to find Homework if your student has not written it on their AGENDA. (Writing in agenda is a requirement).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  <a:hlinkClick r:id="rId2"/>
              </a:rPr>
              <a:t>Web Link</a:t>
            </a:r>
            <a:endParaRPr lang="en-US" sz="3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105400"/>
            <a:ext cx="2590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  <a:hlinkClick r:id="rId3" action="ppaction://hlinkfile"/>
              </a:rPr>
              <a:t>Student Agenda </a:t>
            </a:r>
            <a:r>
              <a:rPr lang="en-US" sz="2800" dirty="0" smtClean="0">
                <a:latin typeface="Andalus" pitchFamily="18" charset="-78"/>
                <a:cs typeface="Andalus" pitchFamily="18" charset="-78"/>
                <a:hlinkClick r:id="rId3" action="ppaction://hlinkfile"/>
              </a:rPr>
              <a:t>Sample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30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838200"/>
            <a:ext cx="3962400" cy="1362075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Did You Know?</a:t>
            </a:r>
            <a:endParaRPr lang="en-US" sz="5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71600" y="3048000"/>
            <a:ext cx="7772400" cy="1981200"/>
          </a:xfrm>
        </p:spPr>
        <p:txBody>
          <a:bodyPr/>
          <a:lstStyle/>
          <a:p>
            <a:r>
              <a:rPr lang="en-US" sz="4400" dirty="0" smtClean="0">
                <a:solidFill>
                  <a:srgbClr val="0066FF"/>
                </a:solidFill>
                <a:latin typeface="Andalus" pitchFamily="18" charset="-78"/>
                <a:cs typeface="Andalus" pitchFamily="18" charset="-78"/>
                <a:hlinkClick r:id="rId2"/>
              </a:rPr>
              <a:t>Video</a:t>
            </a:r>
            <a:r>
              <a:rPr lang="en-US" sz="4400" dirty="0" smtClean="0">
                <a:solidFill>
                  <a:srgbClr val="0066FF"/>
                </a:solidFill>
                <a:latin typeface="Andalus" pitchFamily="18" charset="-78"/>
                <a:cs typeface="Andalus" pitchFamily="18" charset="-78"/>
              </a:rPr>
              <a:t> – A Vision for K-12 Students Today – 21</a:t>
            </a:r>
            <a:r>
              <a:rPr lang="en-US" sz="4400" baseline="30000" dirty="0" smtClean="0">
                <a:solidFill>
                  <a:srgbClr val="0066FF"/>
                </a:solidFill>
                <a:latin typeface="Andalus" pitchFamily="18" charset="-78"/>
                <a:cs typeface="Andalus" pitchFamily="18" charset="-78"/>
              </a:rPr>
              <a:t>st</a:t>
            </a:r>
            <a:r>
              <a:rPr lang="en-US" sz="4400" dirty="0" smtClean="0">
                <a:solidFill>
                  <a:srgbClr val="0066FF"/>
                </a:solidFill>
                <a:latin typeface="Andalus" pitchFamily="18" charset="-78"/>
                <a:cs typeface="Andalus" pitchFamily="18" charset="-78"/>
              </a:rPr>
              <a:t> Century Learners</a:t>
            </a:r>
            <a:endParaRPr lang="en-US" sz="4400" dirty="0">
              <a:solidFill>
                <a:srgbClr val="0066FF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At Canyon Ridge – We are:</a:t>
            </a:r>
            <a:endParaRPr lang="en-US" sz="48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495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 integrated learning community of lifelong learners.</a:t>
            </a: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Committed to preparing capable citizens with a strong academic foundation, a positive self-concept, and an understanding of the individual’s responsibilities within the larger society.</a:t>
            </a: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Organized around real-world problems for curriculum. </a:t>
            </a: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Collaborative, problem-based, and innovative in our teaching practices.</a:t>
            </a:r>
          </a:p>
          <a:p>
            <a:endParaRPr lang="en-US" sz="28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Language Arts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What do we do in Language Arts?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Reading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Whole class instruction - read aloud with modeling of reading strategies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Small reading groups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Differentiated assignments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Grammar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Parts of Speech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Spelling Strategies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Vocabulary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Writing 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6 Traits and Paragraph editing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Writing Draft book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Writer's Workshop</a:t>
            </a:r>
          </a:p>
          <a:p>
            <a:pPr lvl="2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Reporting on Books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934200" cy="914400"/>
          </a:xfrm>
        </p:spPr>
        <p:txBody>
          <a:bodyPr/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Typical Day in Mrs. Whalen’s Class: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838200"/>
            <a:ext cx="6477000" cy="5486400"/>
          </a:xfrm>
        </p:spPr>
        <p:txBody>
          <a:bodyPr/>
          <a:lstStyle/>
          <a:p>
            <a:pPr>
              <a:buSzPct val="92000"/>
              <a:buFont typeface="Wingdings" pitchFamily="2" charset="2"/>
              <a:buChar char="v"/>
            </a:pPr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Students utilize reading notebooks to deepen and challenge their understandings of reading strategies and story elements while working in cooperative groups.</a:t>
            </a:r>
          </a:p>
          <a:p>
            <a:pPr>
              <a:buSzPct val="93000"/>
              <a:buFont typeface="Wingdings" pitchFamily="2" charset="2"/>
              <a:buChar char="v"/>
            </a:pPr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Students will quote accurately from a text when explaining what the text says explicitly and when drawing inferences from the text. </a:t>
            </a: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Engage effectively in a range of collaborative discussions (one-on-one, in groups, and teacher-led) with diverse partners on </a:t>
            </a:r>
            <a:r>
              <a:rPr lang="en-US" sz="2200" b="0" i="1" dirty="0" smtClean="0">
                <a:latin typeface="Andalus" pitchFamily="18" charset="-78"/>
                <a:cs typeface="Andalus" pitchFamily="18" charset="-78"/>
              </a:rPr>
              <a:t>grade 5 topics and texts</a:t>
            </a:r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,</a:t>
            </a:r>
            <a:r>
              <a:rPr lang="en-US" sz="2200" b="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building on others’ ideas and expressing their own clearly.</a:t>
            </a: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What does small group instruction look like?</a:t>
            </a:r>
          </a:p>
          <a:p>
            <a:pPr lvl="2"/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Inquiry circle – book clubs</a:t>
            </a:r>
          </a:p>
          <a:p>
            <a:pPr lvl="2"/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one on one conferencing- teacher with student</a:t>
            </a:r>
          </a:p>
          <a:p>
            <a:pPr lvl="2"/>
            <a:r>
              <a:rPr lang="en-US" sz="2200" b="0" dirty="0" smtClean="0">
                <a:latin typeface="Andalus" pitchFamily="18" charset="-78"/>
                <a:cs typeface="Andalus" pitchFamily="18" charset="-78"/>
              </a:rPr>
              <a:t>Reading strategies - 6 strategies</a:t>
            </a:r>
          </a:p>
          <a:p>
            <a:endParaRPr lang="en-US" sz="2000" b="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Science</a:t>
            </a:r>
            <a:endParaRPr lang="en-US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 do we do in Science?</a:t>
            </a:r>
          </a:p>
          <a:p>
            <a:pPr lvl="1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Inquiry-Based Learning</a:t>
            </a:r>
          </a:p>
          <a:p>
            <a:pPr lvl="1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Support Math and Reading</a:t>
            </a:r>
          </a:p>
          <a:p>
            <a:pPr lvl="2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Vocabulary</a:t>
            </a:r>
          </a:p>
          <a:p>
            <a:pPr lvl="2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Readings</a:t>
            </a:r>
          </a:p>
          <a:p>
            <a:pPr lvl="2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Reflective Writing </a:t>
            </a:r>
          </a:p>
          <a:p>
            <a:pPr lvl="2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Data Interpretation</a:t>
            </a:r>
          </a:p>
          <a:p>
            <a:pPr lvl="2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Activities</a:t>
            </a:r>
          </a:p>
          <a:p>
            <a:pPr lvl="2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Team Discussions</a:t>
            </a: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Current Area of Exploration</a:t>
            </a:r>
            <a:r>
              <a:rPr lang="en-US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: FOSS Kit – Solar System</a:t>
            </a:r>
          </a:p>
          <a:p>
            <a:pPr lvl="1"/>
            <a:r>
              <a:rPr lang="en-US" sz="2400" b="0" dirty="0" smtClean="0">
                <a:solidFill>
                  <a:srgbClr val="000066"/>
                </a:solidFill>
                <a:latin typeface="Andalus" pitchFamily="18" charset="-78"/>
                <a:cs typeface="Andalus" pitchFamily="18" charset="-78"/>
              </a:rPr>
              <a:t>For more information on FOSS you can go to http://www.fossweb.com/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ln w="57150"/>
        </p:spPr>
        <p:txBody>
          <a:bodyPr/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Typical Day in Mrs. Lump’s Class: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Students begin their day with a focus question to help guide group discussions/activities. All activities, charts, graphs, investigations are documented in each individual’s Science Notebook.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Students will use the Scientific Method when doing investigations-design, test and communicate; complete hands-on project based learning projects- help grasp each unit being taught</a:t>
            </a:r>
          </a:p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0643321">
            <a:off x="276342" y="421684"/>
            <a:ext cx="3181118" cy="79308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dirty="0" smtClean="0">
                <a:solidFill>
                  <a:srgbClr val="000066"/>
                </a:solidFill>
                <a:effectLst/>
                <a:latin typeface="Andalus" pitchFamily="18" charset="-78"/>
                <a:cs typeface="Andalus" pitchFamily="18" charset="-78"/>
              </a:rPr>
              <a:t>Math</a:t>
            </a:r>
            <a:endParaRPr lang="en-US" sz="5400" dirty="0">
              <a:solidFill>
                <a:srgbClr val="000066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534400" cy="6096000"/>
          </a:xfrm>
        </p:spPr>
        <p:txBody>
          <a:bodyPr/>
          <a:lstStyle/>
          <a:p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Students are investigating mathematical relationships</a:t>
            </a:r>
          </a:p>
          <a:p>
            <a:r>
              <a:rPr lang="en-US" sz="3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Students are constructing and testing conjectures.</a:t>
            </a:r>
          </a:p>
          <a:p>
            <a:r>
              <a:rPr lang="en-US" sz="3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They are justifying their approaches to solving problems.</a:t>
            </a:r>
          </a:p>
          <a:p>
            <a:r>
              <a:rPr lang="en-US" sz="3000" b="0" dirty="0" smtClean="0">
                <a:latin typeface="Andalus" pitchFamily="18" charset="-78"/>
                <a:cs typeface="Andalus" pitchFamily="18" charset="-78"/>
              </a:rPr>
              <a:t>Math Goal:</a:t>
            </a:r>
          </a:p>
          <a:p>
            <a:r>
              <a:rPr lang="en-US" sz="3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Develop a sense of mathematics as a logically interconnected body of ideas to be explored rather than a set of discrete facts and procedures to be memorized.</a:t>
            </a:r>
            <a:endParaRPr lang="en-US" sz="30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2438400"/>
          </a:xfrm>
          <a:noFill/>
          <a:ln>
            <a:noFill/>
          </a:ln>
        </p:spPr>
        <p:txBody>
          <a:bodyPr/>
          <a:lstStyle/>
          <a:p>
            <a:r>
              <a:rPr lang="en-US" sz="3200" b="0" dirty="0" smtClean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</a:br>
            <a:endParaRPr lang="en-US" sz="3200" b="0" dirty="0"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382000" cy="838200"/>
          </a:xfrm>
        </p:spPr>
        <p:txBody>
          <a:bodyPr/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Typical Day in Mrs.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Saltarelli’s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Class: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56357"/>
            <a:ext cx="8153400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Math Journals: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Students answer proposed mathematical questions using words, pictures, and justify their conjectures.</a:t>
            </a:r>
          </a:p>
          <a:p>
            <a:r>
              <a:rPr lang="en-US" sz="32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Manipulatives</a:t>
            </a:r>
            <a:r>
              <a:rPr lang="en-US" sz="32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Students utilize these to deepen and challenge their understandings of math concepts while working in cooperative groups.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Spiral Review: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Students are constantly revisiting those important concepts that carry throughout all levels of mathematics.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SummerSurf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ark_technology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rk_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_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_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A060868-CE76-41D8-BFC3-6D68FF529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AF_SummerSurf</Template>
  <TotalTime>290</TotalTime>
  <Words>797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AF_SummerSurf</vt:lpstr>
      <vt:lpstr>Welcome to Curriculum Night</vt:lpstr>
      <vt:lpstr>Did You Know?</vt:lpstr>
      <vt:lpstr>At Canyon Ridge – We are:</vt:lpstr>
      <vt:lpstr>Language Arts</vt:lpstr>
      <vt:lpstr>Typical Day in Mrs. Whalen’s Class:</vt:lpstr>
      <vt:lpstr>Science</vt:lpstr>
      <vt:lpstr>Typical Day in Mrs. Lump’s Class:</vt:lpstr>
      <vt:lpstr>Math</vt:lpstr>
      <vt:lpstr> </vt:lpstr>
      <vt:lpstr>PowerPoint Presentation</vt:lpstr>
      <vt:lpstr>A Typical Day in Mrs. Bennett’s Class:</vt:lpstr>
      <vt:lpstr>5th grade  Goals for 2011 - 2012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Curriculum Night</dc:title>
  <dc:creator>Charlene Saltarelli</dc:creator>
  <cp:lastModifiedBy>DUSD #89</cp:lastModifiedBy>
  <cp:revision>25</cp:revision>
  <dcterms:created xsi:type="dcterms:W3CDTF">2011-08-23T02:19:30Z</dcterms:created>
  <dcterms:modified xsi:type="dcterms:W3CDTF">2011-08-24T02:42:30Z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TC103368179990</vt:lpwstr>
  </property>
</Properties>
</file>